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12192000"/>
  <p:embeddedFontLst>
    <p:embeddedFont>
      <p:font typeface="Fredoka"/>
      <p:regular r:id="rId13"/>
      <p:bold r:id="rId14"/>
    </p:embeddedFont>
    <p:embeddedFont>
      <p:font typeface="DM Sans"/>
      <p:regular r:id="rId15"/>
      <p:bold r:id="rId16"/>
      <p:italic r:id="rId17"/>
      <p:boldItalic r:id="rId18"/>
    </p:embeddedFont>
    <p:embeddedFont>
      <p:font typeface="DM Mono"/>
      <p:regular r:id="rId19"/>
      <p: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hxbMNJLNi/mjIbhDl1l2vYxtCH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DMMono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font" Target="fonts/Fredoka-regular.fntdata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DMSans-regular.fntdata"/><Relationship Id="rId14" Type="http://schemas.openxmlformats.org/officeDocument/2006/relationships/font" Target="fonts/Fredoka-bold.fntdata"/><Relationship Id="rId17" Type="http://schemas.openxmlformats.org/officeDocument/2006/relationships/font" Target="fonts/DMSans-italic.fntdata"/><Relationship Id="rId16" Type="http://schemas.openxmlformats.org/officeDocument/2006/relationships/font" Target="fonts/DMSans-bold.fntdata"/><Relationship Id="rId5" Type="http://schemas.openxmlformats.org/officeDocument/2006/relationships/slide" Target="slides/slide1.xml"/><Relationship Id="rId19" Type="http://schemas.openxmlformats.org/officeDocument/2006/relationships/font" Target="fonts/DMMono-regular.fntdata"/><Relationship Id="rId6" Type="http://schemas.openxmlformats.org/officeDocument/2006/relationships/slide" Target="slides/slide2.xml"/><Relationship Id="rId18" Type="http://schemas.openxmlformats.org/officeDocument/2006/relationships/font" Target="fonts/DMSans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" name="Google Shape;2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itsooth.com" TargetMode="External"/><Relationship Id="rId4" Type="http://schemas.openxmlformats.org/officeDocument/2006/relationships/hyperlink" Target="https://www.witsooth.com/games/boomtown_sandbox.html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itsooth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itsooth.com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itsooth.com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itsooth.com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itsooth.com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itsooth.com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itsooth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4332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52B788">
              <a:alpha val="20000"/>
            </a:srgbClr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/>
          <p:nvPr/>
        </p:nvSpPr>
        <p:spPr>
          <a:xfrm>
            <a:off x="8229600" y="3200400"/>
            <a:ext cx="4572000" cy="4572000"/>
          </a:xfrm>
          <a:prstGeom prst="ellipse">
            <a:avLst/>
          </a:prstGeom>
          <a:solidFill>
            <a:srgbClr val="9D4EDD">
              <a:alpha val="18039"/>
            </a:srgbClr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">
            <a:hlinkClick r:id="rId3"/>
          </p:cNvPr>
          <p:cNvSpPr/>
          <p:nvPr/>
        </p:nvSpPr>
        <p:spPr>
          <a:xfrm>
            <a:off x="777240" y="640080"/>
            <a:ext cx="777240" cy="777240"/>
          </a:xfrm>
          <a:prstGeom prst="roundRect">
            <a:avLst>
              <a:gd fmla="val 14118" name="adj"/>
            </a:avLst>
          </a:prstGeom>
          <a:solidFill>
            <a:srgbClr val="9D4EDD"/>
          </a:solidFill>
          <a:ln cap="flat" cmpd="sng" w="381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">
            <a:hlinkClick r:id="rId4"/>
          </p:cNvPr>
          <p:cNvSpPr/>
          <p:nvPr/>
        </p:nvSpPr>
        <p:spPr>
          <a:xfrm>
            <a:off x="777240" y="640080"/>
            <a:ext cx="777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redoka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W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1737360" y="868680"/>
            <a:ext cx="3657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DM Mono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DM Mono"/>
                <a:ea typeface="DM Mono"/>
                <a:cs typeface="DM Mono"/>
                <a:sym typeface="DM Mono"/>
              </a:rPr>
              <a:t>WITSOOTH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777240" y="2286000"/>
            <a:ext cx="105156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Fredoka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Welcome to</a:t>
            </a:r>
            <a:endParaRPr b="0" i="0" sz="7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777240" y="3383280"/>
            <a:ext cx="105156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E000"/>
              </a:buClr>
              <a:buSzPts val="7600"/>
              <a:buFont typeface="Fredoka"/>
              <a:buNone/>
            </a:pPr>
            <a:r>
              <a:rPr b="0" i="0" lang="en-US" sz="7600" u="none" cap="none" strike="noStrike">
                <a:solidFill>
                  <a:srgbClr val="FFE000"/>
                </a:solidFill>
                <a:latin typeface="Fredoka"/>
                <a:ea typeface="Fredoka"/>
                <a:cs typeface="Fredoka"/>
                <a:sym typeface="Fredoka"/>
              </a:rPr>
              <a:t>Boomtown.</a:t>
            </a:r>
            <a:endParaRPr b="0" i="0" sz="7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777240" y="4754880"/>
            <a:ext cx="100584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DM Sans"/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A 4-day simulation. A neighborhood is changing fast.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DM Sans"/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Who gets a say in what happens next?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C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B4332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502920"/>
            <a:ext cx="12191695" cy="36576"/>
          </a:xfrm>
          <a:prstGeom prst="rect">
            <a:avLst/>
          </a:prstGeom>
          <a:solidFill>
            <a:srgbClr val="1A1A1A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">
            <a:hlinkClick r:id="rId3"/>
          </p:cNvPr>
          <p:cNvSpPr/>
          <p:nvPr/>
        </p:nvSpPr>
        <p:spPr>
          <a:xfrm>
            <a:off x="274320" y="91440"/>
            <a:ext cx="329184" cy="329184"/>
          </a:xfrm>
          <a:prstGeom prst="roundRect">
            <a:avLst>
              <a:gd fmla="val 13889" name="adj"/>
            </a:avLst>
          </a:prstGeom>
          <a:solidFill>
            <a:srgbClr val="9D4EDD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274320" y="91440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W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713232" y="64008"/>
            <a:ext cx="2743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Boomtown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713232" y="274320"/>
            <a:ext cx="2743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DM Mono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DM Mono"/>
                <a:ea typeface="DM Mono"/>
                <a:cs typeface="DM Mono"/>
                <a:sym typeface="DM Mono"/>
              </a:rPr>
              <a:t>STAKEHOLDER SIMULATION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0515600" y="118872"/>
            <a:ext cx="1371600" cy="292608"/>
          </a:xfrm>
          <a:prstGeom prst="roundRect">
            <a:avLst>
              <a:gd fmla="val 15625" name="adj"/>
            </a:avLst>
          </a:prstGeom>
          <a:solidFill>
            <a:srgbClr val="FFE000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10515600" y="118872"/>
            <a:ext cx="1371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Fredoka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Fredoka"/>
                <a:ea typeface="Fredoka"/>
                <a:cs typeface="Fredoka"/>
                <a:sym typeface="Fredoka"/>
              </a:rPr>
              <a:t>THE STORY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548640" y="868680"/>
            <a:ext cx="1554480" cy="320040"/>
          </a:xfrm>
          <a:prstGeom prst="roundRect">
            <a:avLst>
              <a:gd fmla="val 14286" name="adj"/>
            </a:avLst>
          </a:prstGeom>
          <a:solidFill>
            <a:srgbClr val="9D4EDD"/>
          </a:solidFill>
          <a:ln cap="flat" cmpd="sng" w="254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548640" y="868680"/>
            <a:ext cx="15544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DM Mono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DM Mono"/>
                <a:ea typeface="DM Mono"/>
                <a:cs typeface="DM Mono"/>
                <a:sym typeface="DM Mono"/>
              </a:rPr>
              <a:t>★ THE SCENARIO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548640" y="1280160"/>
            <a:ext cx="1097280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4800"/>
              <a:buFont typeface="Fredoka"/>
              <a:buNone/>
            </a:pPr>
            <a:r>
              <a:rPr b="0" i="0" lang="en-US" sz="48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A city is changing.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4800"/>
              <a:buFont typeface="Fredoka"/>
              <a:buNone/>
            </a:pPr>
            <a:r>
              <a:rPr b="0" i="0" lang="en-US" sz="48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Fast.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603504" y="2990088"/>
            <a:ext cx="3657600" cy="3017520"/>
          </a:xfrm>
          <a:prstGeom prst="roundRect">
            <a:avLst>
              <a:gd fmla="val 4545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548640" y="2926080"/>
            <a:ext cx="3657600" cy="3017520"/>
          </a:xfrm>
          <a:prstGeom prst="roundRect">
            <a:avLst>
              <a:gd fmla="val 4545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822960" y="3154680"/>
            <a:ext cx="1097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Calibri"/>
              <a:buNone/>
            </a:pPr>
            <a:r>
              <a:rPr b="0" i="0" lang="en-US" sz="5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🏚️</a:t>
            </a:r>
            <a:endParaRPr b="0" i="0" sz="5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822960" y="4160520"/>
            <a:ext cx="3108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2200"/>
              <a:buFont typeface="Fredoka"/>
              <a:buNone/>
            </a:pPr>
            <a:r>
              <a:rPr b="0" i="0" lang="en-US" sz="22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The District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822960" y="4754880"/>
            <a:ext cx="31089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A historic, neglected stretch by the river. Old brick buildings. Empty lots. Some longtime renters. A few small shops.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4489704" y="2990088"/>
            <a:ext cx="3657600" cy="3017520"/>
          </a:xfrm>
          <a:prstGeom prst="roundRect">
            <a:avLst>
              <a:gd fmla="val 4545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4434840" y="2926080"/>
            <a:ext cx="3657600" cy="3017520"/>
          </a:xfrm>
          <a:prstGeom prst="roundRect">
            <a:avLst>
              <a:gd fmla="val 4545" name="adj"/>
            </a:avLst>
          </a:prstGeom>
          <a:solidFill>
            <a:srgbClr val="FFE000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4709160" y="3154680"/>
            <a:ext cx="1097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Calibri"/>
              <a:buNone/>
            </a:pPr>
            <a:r>
              <a:rPr b="0" i="0" lang="en-US" sz="5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🏗️</a:t>
            </a:r>
            <a:endParaRPr b="0" i="0" sz="5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4709160" y="4160520"/>
            <a:ext cx="3108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2200"/>
              <a:buFont typeface="Fredoka"/>
              <a:buNone/>
            </a:pPr>
            <a:r>
              <a:rPr b="0" i="0" lang="en-US" sz="22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The Proposal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4709160" y="4754880"/>
            <a:ext cx="31089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A developer wants to build 50 luxury condos. The mayor says it could bring $5M in tax revenue — or wreck the neighborhood.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8375904" y="2990088"/>
            <a:ext cx="3657600" cy="3017520"/>
          </a:xfrm>
          <a:prstGeom prst="roundRect">
            <a:avLst>
              <a:gd fmla="val 4545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8321040" y="2926080"/>
            <a:ext cx="3657600" cy="3017520"/>
          </a:xfrm>
          <a:prstGeom prst="roundRect">
            <a:avLst>
              <a:gd fmla="val 4545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8595360" y="3154680"/>
            <a:ext cx="1097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Calibri"/>
              <a:buNone/>
            </a:pPr>
            <a:r>
              <a:rPr b="0" i="0" lang="en-US" sz="5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⚖️</a:t>
            </a:r>
            <a:endParaRPr b="0" i="0" sz="5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8595360" y="4160520"/>
            <a:ext cx="31089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2200"/>
              <a:buFont typeface="Fredoka"/>
              <a:buNone/>
            </a:pPr>
            <a:r>
              <a:rPr b="0" i="0" lang="en-US" sz="22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The Decision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8595360" y="4754880"/>
            <a:ext cx="31089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In four days, the city council votes on the future of this district. Seven groups want different things. You'll be one of them.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548640" y="6126480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2200"/>
              <a:buFont typeface="Fredoka"/>
              <a:buNone/>
            </a:pPr>
            <a:r>
              <a:rPr b="0" i="1" lang="en-US" sz="22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Your job: pick a side, fight for it, and see what happens.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C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B4332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3"/>
          <p:cNvSpPr/>
          <p:nvPr/>
        </p:nvSpPr>
        <p:spPr>
          <a:xfrm>
            <a:off x="0" y="502920"/>
            <a:ext cx="12191695" cy="36576"/>
          </a:xfrm>
          <a:prstGeom prst="rect">
            <a:avLst/>
          </a:prstGeom>
          <a:solidFill>
            <a:srgbClr val="1A1A1A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3">
            <a:hlinkClick r:id="rId3"/>
          </p:cNvPr>
          <p:cNvSpPr/>
          <p:nvPr/>
        </p:nvSpPr>
        <p:spPr>
          <a:xfrm>
            <a:off x="274320" y="91440"/>
            <a:ext cx="329184" cy="329184"/>
          </a:xfrm>
          <a:prstGeom prst="roundRect">
            <a:avLst>
              <a:gd fmla="val 13889" name="adj"/>
            </a:avLst>
          </a:prstGeom>
          <a:solidFill>
            <a:srgbClr val="9D4EDD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274320" y="91440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W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713232" y="64008"/>
            <a:ext cx="2743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Boomtown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713232" y="274320"/>
            <a:ext cx="2743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DM Mono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DM Mono"/>
                <a:ea typeface="DM Mono"/>
                <a:cs typeface="DM Mono"/>
                <a:sym typeface="DM Mono"/>
              </a:rPr>
              <a:t>STAKEHOLDER SIMULATION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10515600" y="118872"/>
            <a:ext cx="1371600" cy="292608"/>
          </a:xfrm>
          <a:prstGeom prst="roundRect">
            <a:avLst>
              <a:gd fmla="val 15625" name="adj"/>
            </a:avLst>
          </a:prstGeom>
          <a:solidFill>
            <a:srgbClr val="FFE000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3"/>
          <p:cNvSpPr/>
          <p:nvPr/>
        </p:nvSpPr>
        <p:spPr>
          <a:xfrm>
            <a:off x="10515600" y="118872"/>
            <a:ext cx="1371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Fredoka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Fredoka"/>
                <a:ea typeface="Fredoka"/>
                <a:cs typeface="Fredoka"/>
                <a:sym typeface="Fredoka"/>
              </a:rPr>
              <a:t>YOUR ROLE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548640" y="868680"/>
            <a:ext cx="1828800" cy="320040"/>
          </a:xfrm>
          <a:prstGeom prst="roundRect">
            <a:avLst>
              <a:gd fmla="val 14286" name="adj"/>
            </a:avLst>
          </a:prstGeom>
          <a:solidFill>
            <a:srgbClr val="9D4EDD"/>
          </a:solidFill>
          <a:ln cap="flat" cmpd="sng" w="254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3"/>
          <p:cNvSpPr/>
          <p:nvPr/>
        </p:nvSpPr>
        <p:spPr>
          <a:xfrm>
            <a:off x="548640" y="868680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DM Mono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DM Mono"/>
                <a:ea typeface="DM Mono"/>
                <a:cs typeface="DM Mono"/>
                <a:sym typeface="DM Mono"/>
              </a:rPr>
              <a:t>★ PICK YOUR ROLE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548640" y="1280160"/>
            <a:ext cx="109728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3800"/>
              <a:buFont typeface="Fredoka"/>
              <a:buNone/>
            </a:pPr>
            <a:r>
              <a:rPr b="0" i="0" lang="en-US" sz="38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Seven groups. Seven futures.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"/>
          <p:cNvSpPr/>
          <p:nvPr/>
        </p:nvSpPr>
        <p:spPr>
          <a:xfrm>
            <a:off x="548640" y="196596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600"/>
              <a:buFont typeface="DM Sans"/>
              <a:buNone/>
            </a:pPr>
            <a:r>
              <a:rPr b="0" i="0" lang="en-US" sz="16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You'll be one of these. You'll fight for what they need.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508864" y="2670048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3"/>
          <p:cNvSpPr/>
          <p:nvPr/>
        </p:nvSpPr>
        <p:spPr>
          <a:xfrm>
            <a:off x="454000" y="2606040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3"/>
          <p:cNvSpPr/>
          <p:nvPr/>
        </p:nvSpPr>
        <p:spPr>
          <a:xfrm>
            <a:off x="636880" y="2788920"/>
            <a:ext cx="640080" cy="640080"/>
          </a:xfrm>
          <a:prstGeom prst="roundRect">
            <a:avLst>
              <a:gd fmla="val 14286" name="adj"/>
            </a:avLst>
          </a:prstGeom>
          <a:solidFill>
            <a:srgbClr val="52B788"/>
          </a:solidFill>
          <a:ln cap="flat" cmpd="sng" w="254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636880" y="278892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Fredoka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R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636880" y="3474720"/>
            <a:ext cx="2331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RENTER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636880" y="3840480"/>
            <a:ext cx="23317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200"/>
              <a:buFont typeface="DM Sans"/>
              <a:buNone/>
            </a:pPr>
            <a:r>
              <a:rPr b="0" i="1" lang="en-US" sz="12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"Rent I can afford"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3370936" y="2670048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"/>
          <p:cNvSpPr/>
          <p:nvPr/>
        </p:nvSpPr>
        <p:spPr>
          <a:xfrm>
            <a:off x="3316072" y="2606040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3"/>
          <p:cNvSpPr/>
          <p:nvPr/>
        </p:nvSpPr>
        <p:spPr>
          <a:xfrm>
            <a:off x="3498952" y="2788920"/>
            <a:ext cx="640080" cy="640080"/>
          </a:xfrm>
          <a:prstGeom prst="roundRect">
            <a:avLst>
              <a:gd fmla="val 14286" name="adj"/>
            </a:avLst>
          </a:prstGeom>
          <a:solidFill>
            <a:srgbClr val="E07010"/>
          </a:solidFill>
          <a:ln cap="flat" cmpd="sng" w="254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3"/>
          <p:cNvSpPr/>
          <p:nvPr/>
        </p:nvSpPr>
        <p:spPr>
          <a:xfrm>
            <a:off x="3498952" y="278892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Fredoka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H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3498952" y="3474720"/>
            <a:ext cx="2331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HOMEOWNER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3498952" y="3840480"/>
            <a:ext cx="23317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200"/>
              <a:buFont typeface="DM Sans"/>
              <a:buNone/>
            </a:pPr>
            <a:r>
              <a:rPr b="0" i="1" lang="en-US" sz="12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"Keep the character"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6233008" y="2670048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3"/>
          <p:cNvSpPr/>
          <p:nvPr/>
        </p:nvSpPr>
        <p:spPr>
          <a:xfrm>
            <a:off x="6178144" y="2606040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3"/>
          <p:cNvSpPr/>
          <p:nvPr/>
        </p:nvSpPr>
        <p:spPr>
          <a:xfrm>
            <a:off x="6361024" y="2788920"/>
            <a:ext cx="640080" cy="640080"/>
          </a:xfrm>
          <a:prstGeom prst="roundRect">
            <a:avLst>
              <a:gd fmla="val 14286" name="adj"/>
            </a:avLst>
          </a:prstGeom>
          <a:solidFill>
            <a:srgbClr val="9D4EDD"/>
          </a:solidFill>
          <a:ln cap="flat" cmpd="sng" w="254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3"/>
          <p:cNvSpPr/>
          <p:nvPr/>
        </p:nvSpPr>
        <p:spPr>
          <a:xfrm>
            <a:off x="6361024" y="278892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Fredoka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6361024" y="3474720"/>
            <a:ext cx="2331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SENIOR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6361024" y="3840480"/>
            <a:ext cx="23317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200"/>
              <a:buFont typeface="DM Sans"/>
              <a:buNone/>
            </a:pPr>
            <a:r>
              <a:rPr b="0" i="1" lang="en-US" sz="12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"Stay in my home"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"/>
          <p:cNvSpPr/>
          <p:nvPr/>
        </p:nvSpPr>
        <p:spPr>
          <a:xfrm>
            <a:off x="9095080" y="2670048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"/>
          <p:cNvSpPr/>
          <p:nvPr/>
        </p:nvSpPr>
        <p:spPr>
          <a:xfrm>
            <a:off x="9040216" y="2606040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"/>
          <p:cNvSpPr/>
          <p:nvPr/>
        </p:nvSpPr>
        <p:spPr>
          <a:xfrm>
            <a:off x="9223096" y="2788920"/>
            <a:ext cx="640080" cy="640080"/>
          </a:xfrm>
          <a:prstGeom prst="roundRect">
            <a:avLst>
              <a:gd fmla="val 14286" name="adj"/>
            </a:avLst>
          </a:prstGeom>
          <a:solidFill>
            <a:srgbClr val="2D6A4F"/>
          </a:solidFill>
          <a:ln cap="flat" cmpd="sng" w="254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"/>
          <p:cNvSpPr/>
          <p:nvPr/>
        </p:nvSpPr>
        <p:spPr>
          <a:xfrm>
            <a:off x="9223096" y="278892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Fredoka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3"/>
          <p:cNvSpPr/>
          <p:nvPr/>
        </p:nvSpPr>
        <p:spPr>
          <a:xfrm>
            <a:off x="9223096" y="3474720"/>
            <a:ext cx="2331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ENVIRONMENT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9223096" y="3840480"/>
            <a:ext cx="23317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200"/>
              <a:buFont typeface="DM Sans"/>
              <a:buNone/>
            </a:pPr>
            <a:r>
              <a:rPr b="0" i="1" lang="en-US" sz="12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"Protect the planet"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3"/>
          <p:cNvSpPr/>
          <p:nvPr/>
        </p:nvSpPr>
        <p:spPr>
          <a:xfrm>
            <a:off x="1939900" y="4681728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"/>
          <p:cNvSpPr/>
          <p:nvPr/>
        </p:nvSpPr>
        <p:spPr>
          <a:xfrm>
            <a:off x="1885036" y="4617720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"/>
          <p:cNvSpPr/>
          <p:nvPr/>
        </p:nvSpPr>
        <p:spPr>
          <a:xfrm>
            <a:off x="2067916" y="4800600"/>
            <a:ext cx="640080" cy="640080"/>
          </a:xfrm>
          <a:prstGeom prst="roundRect">
            <a:avLst>
              <a:gd fmla="val 14286" name="adj"/>
            </a:avLst>
          </a:prstGeom>
          <a:solidFill>
            <a:srgbClr val="FFE000"/>
          </a:solidFill>
          <a:ln cap="flat" cmpd="sng" w="254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"/>
          <p:cNvSpPr/>
          <p:nvPr/>
        </p:nvSpPr>
        <p:spPr>
          <a:xfrm>
            <a:off x="2067916" y="480060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3200"/>
              <a:buFont typeface="Fredoka"/>
              <a:buNone/>
            </a:pPr>
            <a:r>
              <a:rPr b="0" i="0" lang="en-US" sz="3200" u="none" cap="none" strike="noStrike">
                <a:solidFill>
                  <a:srgbClr val="1A1A1A"/>
                </a:solidFill>
                <a:latin typeface="Fredoka"/>
                <a:ea typeface="Fredoka"/>
                <a:cs typeface="Fredoka"/>
                <a:sym typeface="Fredoka"/>
              </a:rPr>
              <a:t>B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"/>
          <p:cNvSpPr/>
          <p:nvPr/>
        </p:nvSpPr>
        <p:spPr>
          <a:xfrm>
            <a:off x="2067916" y="5486400"/>
            <a:ext cx="2331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SMALL BUSINESS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2067916" y="5852160"/>
            <a:ext cx="23317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200"/>
              <a:buFont typeface="DM Sans"/>
              <a:buNone/>
            </a:pPr>
            <a:r>
              <a:rPr b="0" i="1" lang="en-US" sz="12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"Survive the change"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4801972" y="4681728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"/>
          <p:cNvSpPr/>
          <p:nvPr/>
        </p:nvSpPr>
        <p:spPr>
          <a:xfrm>
            <a:off x="4747108" y="4617720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"/>
          <p:cNvSpPr/>
          <p:nvPr/>
        </p:nvSpPr>
        <p:spPr>
          <a:xfrm>
            <a:off x="4929988" y="4800600"/>
            <a:ext cx="640080" cy="640080"/>
          </a:xfrm>
          <a:prstGeom prst="roundRect">
            <a:avLst>
              <a:gd fmla="val 14286" name="adj"/>
            </a:avLst>
          </a:prstGeom>
          <a:solidFill>
            <a:srgbClr val="9D1A1A"/>
          </a:solidFill>
          <a:ln cap="flat" cmpd="sng" w="254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"/>
          <p:cNvSpPr/>
          <p:nvPr/>
        </p:nvSpPr>
        <p:spPr>
          <a:xfrm>
            <a:off x="4929988" y="480060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Fredoka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D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4929988" y="5486400"/>
            <a:ext cx="2331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DEVELOPER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4929988" y="5852160"/>
            <a:ext cx="23317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200"/>
              <a:buFont typeface="DM Sans"/>
              <a:buNone/>
            </a:pPr>
            <a:r>
              <a:rPr b="0" i="1" lang="en-US" sz="12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"Build it &amp; profit"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7664044" y="4681728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"/>
          <p:cNvSpPr/>
          <p:nvPr/>
        </p:nvSpPr>
        <p:spPr>
          <a:xfrm>
            <a:off x="7609180" y="4617720"/>
            <a:ext cx="2697480" cy="1828800"/>
          </a:xfrm>
          <a:prstGeom prst="roundRect">
            <a:avLst>
              <a:gd fmla="val 5000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7792060" y="4800600"/>
            <a:ext cx="640080" cy="640080"/>
          </a:xfrm>
          <a:prstGeom prst="roundRect">
            <a:avLst>
              <a:gd fmla="val 14286" name="adj"/>
            </a:avLst>
          </a:prstGeom>
          <a:solidFill>
            <a:srgbClr val="1B4332"/>
          </a:solidFill>
          <a:ln cap="flat" cmpd="sng" w="254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"/>
          <p:cNvSpPr/>
          <p:nvPr/>
        </p:nvSpPr>
        <p:spPr>
          <a:xfrm>
            <a:off x="7792060" y="480060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Fredoka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C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7792060" y="5486400"/>
            <a:ext cx="2331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CITY COUNCIL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7792060" y="5852160"/>
            <a:ext cx="23317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200"/>
              <a:buFont typeface="DM Sans"/>
              <a:buNone/>
            </a:pPr>
            <a:r>
              <a:rPr b="0" i="1" lang="en-US" sz="12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"Balance everyone"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548640" y="6446520"/>
            <a:ext cx="10972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300"/>
              <a:buFont typeface="DM Sans"/>
              <a:buNone/>
            </a:pPr>
            <a:r>
              <a:rPr i="1" lang="en-US" sz="1300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Select your top three, to </a:t>
            </a:r>
            <a:r>
              <a:rPr i="1" lang="en-US" sz="1300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determine</a:t>
            </a:r>
            <a:r>
              <a:rPr i="1" lang="en-US" sz="1300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 who does what.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C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B4332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"/>
          <p:cNvSpPr/>
          <p:nvPr/>
        </p:nvSpPr>
        <p:spPr>
          <a:xfrm>
            <a:off x="0" y="502920"/>
            <a:ext cx="12191695" cy="36576"/>
          </a:xfrm>
          <a:prstGeom prst="rect">
            <a:avLst/>
          </a:prstGeom>
          <a:solidFill>
            <a:srgbClr val="1A1A1A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4">
            <a:hlinkClick r:id="rId3"/>
          </p:cNvPr>
          <p:cNvSpPr/>
          <p:nvPr/>
        </p:nvSpPr>
        <p:spPr>
          <a:xfrm>
            <a:off x="274320" y="91440"/>
            <a:ext cx="329184" cy="329184"/>
          </a:xfrm>
          <a:prstGeom prst="roundRect">
            <a:avLst>
              <a:gd fmla="val 13889" name="adj"/>
            </a:avLst>
          </a:prstGeom>
          <a:solidFill>
            <a:srgbClr val="9D4EDD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"/>
          <p:cNvSpPr/>
          <p:nvPr/>
        </p:nvSpPr>
        <p:spPr>
          <a:xfrm>
            <a:off x="274320" y="91440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W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713232" y="64008"/>
            <a:ext cx="2743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Boomtown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713232" y="274320"/>
            <a:ext cx="2743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DM Mono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DM Mono"/>
                <a:ea typeface="DM Mono"/>
                <a:cs typeface="DM Mono"/>
                <a:sym typeface="DM Mono"/>
              </a:rPr>
              <a:t>STAKEHOLDER SIMULATION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548640" y="960120"/>
            <a:ext cx="109728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5600"/>
              <a:buFont typeface="Fredoka"/>
              <a:buNone/>
            </a:pPr>
            <a:r>
              <a:rPr b="0" i="0" lang="en-US" sz="56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Become your role.</a:t>
            </a:r>
            <a:endParaRPr b="0" i="0" sz="5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603504" y="2532888"/>
            <a:ext cx="5486400" cy="4114800"/>
          </a:xfrm>
          <a:prstGeom prst="roundRect">
            <a:avLst>
              <a:gd fmla="val 2667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4"/>
          <p:cNvSpPr/>
          <p:nvPr/>
        </p:nvSpPr>
        <p:spPr>
          <a:xfrm>
            <a:off x="548640" y="2468880"/>
            <a:ext cx="5486400" cy="4114800"/>
          </a:xfrm>
          <a:prstGeom prst="roundRect">
            <a:avLst>
              <a:gd fmla="val 2667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"/>
          <p:cNvSpPr/>
          <p:nvPr/>
        </p:nvSpPr>
        <p:spPr>
          <a:xfrm>
            <a:off x="777240" y="2651760"/>
            <a:ext cx="5029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1B4332"/>
                </a:solidFill>
                <a:latin typeface="DM Mono"/>
                <a:ea typeface="DM Mono"/>
                <a:cs typeface="DM Mono"/>
                <a:sym typeface="DM Mono"/>
              </a:rPr>
              <a:t>🎯 WHAT WE DO TODAY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868680" y="322783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"/>
          <p:cNvSpPr/>
          <p:nvPr/>
        </p:nvSpPr>
        <p:spPr>
          <a:xfrm>
            <a:off x="868680" y="322783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1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1371600" y="315468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Pick up your stakeholder sheet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868680" y="382219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"/>
          <p:cNvSpPr/>
          <p:nvPr/>
        </p:nvSpPr>
        <p:spPr>
          <a:xfrm>
            <a:off x="868680" y="382219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2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1371600" y="374904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Read your role — who are you?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868680" y="441655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4"/>
          <p:cNvSpPr/>
          <p:nvPr/>
        </p:nvSpPr>
        <p:spPr>
          <a:xfrm>
            <a:off x="868680" y="441655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3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1371600" y="434340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Find your top 3 priorities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868680" y="501091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4"/>
          <p:cNvSpPr/>
          <p:nvPr/>
        </p:nvSpPr>
        <p:spPr>
          <a:xfrm>
            <a:off x="868680" y="501091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4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1371600" y="493776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Research one real city dealing with the same issue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868680" y="560527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4"/>
          <p:cNvSpPr/>
          <p:nvPr/>
        </p:nvSpPr>
        <p:spPr>
          <a:xfrm>
            <a:off x="868680" y="560527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5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1371600" y="553212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Set your meters at 5 — your starting line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6318504" y="2532888"/>
            <a:ext cx="5349240" cy="1828800"/>
          </a:xfrm>
          <a:prstGeom prst="roundRect">
            <a:avLst>
              <a:gd fmla="val 6000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4"/>
          <p:cNvSpPr/>
          <p:nvPr/>
        </p:nvSpPr>
        <p:spPr>
          <a:xfrm>
            <a:off x="6263640" y="2468880"/>
            <a:ext cx="5349240" cy="1828800"/>
          </a:xfrm>
          <a:prstGeom prst="roundRect">
            <a:avLst>
              <a:gd fmla="val 6000" name="adj"/>
            </a:avLst>
          </a:prstGeom>
          <a:solidFill>
            <a:srgbClr val="FFE000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4"/>
          <p:cNvSpPr/>
          <p:nvPr/>
        </p:nvSpPr>
        <p:spPr>
          <a:xfrm>
            <a:off x="6492240" y="2651760"/>
            <a:ext cx="4937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1A1A1A"/>
                </a:solidFill>
                <a:latin typeface="DM Mono"/>
                <a:ea typeface="DM Mono"/>
                <a:cs typeface="DM Mono"/>
                <a:sym typeface="DM Mono"/>
              </a:rPr>
              <a:t>📋 WHAT YOU NEED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"/>
          <p:cNvSpPr/>
          <p:nvPr/>
        </p:nvSpPr>
        <p:spPr>
          <a:xfrm>
            <a:off x="6492240" y="3017520"/>
            <a:ext cx="493776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Stakeholder Role Sheet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Pen or pencil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Your computer for research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"/>
          <p:cNvSpPr/>
          <p:nvPr/>
        </p:nvSpPr>
        <p:spPr>
          <a:xfrm>
            <a:off x="6318504" y="4498848"/>
            <a:ext cx="5349240" cy="2148840"/>
          </a:xfrm>
          <a:prstGeom prst="roundRect">
            <a:avLst>
              <a:gd fmla="val 5106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4"/>
          <p:cNvSpPr/>
          <p:nvPr/>
        </p:nvSpPr>
        <p:spPr>
          <a:xfrm>
            <a:off x="6263640" y="4434840"/>
            <a:ext cx="5349240" cy="2148840"/>
          </a:xfrm>
          <a:prstGeom prst="roundRect">
            <a:avLst>
              <a:gd fmla="val 5106" name="adj"/>
            </a:avLst>
          </a:prstGeom>
          <a:solidFill>
            <a:srgbClr val="1B4332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4"/>
          <p:cNvSpPr/>
          <p:nvPr/>
        </p:nvSpPr>
        <p:spPr>
          <a:xfrm>
            <a:off x="6492240" y="4617720"/>
            <a:ext cx="4937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E000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FFE000"/>
                </a:solidFill>
                <a:latin typeface="DM Mono"/>
                <a:ea typeface="DM Mono"/>
                <a:cs typeface="DM Mono"/>
                <a:sym typeface="DM Mono"/>
              </a:rPr>
              <a:t>🎯 LEARNING TARGET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6492240" y="4983480"/>
            <a:ext cx="493776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redoka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I can apply push and pull factors to explain why people move into or out of a changing community.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C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B4332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5"/>
          <p:cNvSpPr/>
          <p:nvPr/>
        </p:nvSpPr>
        <p:spPr>
          <a:xfrm>
            <a:off x="0" y="502920"/>
            <a:ext cx="12191695" cy="36576"/>
          </a:xfrm>
          <a:prstGeom prst="rect">
            <a:avLst/>
          </a:prstGeom>
          <a:solidFill>
            <a:srgbClr val="1A1A1A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5">
            <a:hlinkClick r:id="rId3"/>
          </p:cNvPr>
          <p:cNvSpPr/>
          <p:nvPr/>
        </p:nvSpPr>
        <p:spPr>
          <a:xfrm>
            <a:off x="274320" y="91440"/>
            <a:ext cx="329184" cy="329184"/>
          </a:xfrm>
          <a:prstGeom prst="roundRect">
            <a:avLst>
              <a:gd fmla="val 13889" name="adj"/>
            </a:avLst>
          </a:prstGeom>
          <a:solidFill>
            <a:srgbClr val="9D4EDD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5"/>
          <p:cNvSpPr/>
          <p:nvPr/>
        </p:nvSpPr>
        <p:spPr>
          <a:xfrm>
            <a:off x="274320" y="91440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W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713232" y="64008"/>
            <a:ext cx="2743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Boomtown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713232" y="274320"/>
            <a:ext cx="2743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DM Mono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DM Mono"/>
                <a:ea typeface="DM Mono"/>
                <a:cs typeface="DM Mono"/>
                <a:sym typeface="DM Mono"/>
              </a:rPr>
              <a:t>STAKEHOLDER SIMULATION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548640" y="960120"/>
            <a:ext cx="109728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5600"/>
              <a:buFont typeface="Fredoka"/>
              <a:buNone/>
            </a:pPr>
            <a:r>
              <a:rPr b="0" i="0" lang="en-US" sz="56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Speak in your voice.</a:t>
            </a:r>
            <a:endParaRPr b="0" i="0" sz="5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5"/>
          <p:cNvSpPr/>
          <p:nvPr/>
        </p:nvSpPr>
        <p:spPr>
          <a:xfrm>
            <a:off x="603504" y="2532888"/>
            <a:ext cx="5486400" cy="4114800"/>
          </a:xfrm>
          <a:prstGeom prst="roundRect">
            <a:avLst>
              <a:gd fmla="val 2667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5"/>
          <p:cNvSpPr/>
          <p:nvPr/>
        </p:nvSpPr>
        <p:spPr>
          <a:xfrm>
            <a:off x="548640" y="2468880"/>
            <a:ext cx="5486400" cy="4114800"/>
          </a:xfrm>
          <a:prstGeom prst="roundRect">
            <a:avLst>
              <a:gd fmla="val 2667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"/>
          <p:cNvSpPr/>
          <p:nvPr/>
        </p:nvSpPr>
        <p:spPr>
          <a:xfrm>
            <a:off x="777240" y="2651760"/>
            <a:ext cx="5029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1B4332"/>
                </a:solidFill>
                <a:latin typeface="DM Mono"/>
                <a:ea typeface="DM Mono"/>
                <a:cs typeface="DM Mono"/>
                <a:sym typeface="DM Mono"/>
              </a:rPr>
              <a:t>🎯 WHAT WE DO TODAY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5"/>
          <p:cNvSpPr/>
          <p:nvPr/>
        </p:nvSpPr>
        <p:spPr>
          <a:xfrm>
            <a:off x="868680" y="322783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5"/>
          <p:cNvSpPr/>
          <p:nvPr/>
        </p:nvSpPr>
        <p:spPr>
          <a:xfrm>
            <a:off x="868680" y="322783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1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5"/>
          <p:cNvSpPr/>
          <p:nvPr/>
        </p:nvSpPr>
        <p:spPr>
          <a:xfrm>
            <a:off x="1371600" y="315468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Read the POV (Point of View) sheet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5"/>
          <p:cNvSpPr/>
          <p:nvPr/>
        </p:nvSpPr>
        <p:spPr>
          <a:xfrm>
            <a:off x="868680" y="382219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5"/>
          <p:cNvSpPr/>
          <p:nvPr/>
        </p:nvSpPr>
        <p:spPr>
          <a:xfrm>
            <a:off x="868680" y="382219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2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5"/>
          <p:cNvSpPr/>
          <p:nvPr/>
        </p:nvSpPr>
        <p:spPr>
          <a:xfrm>
            <a:off x="1371600" y="374904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Pick the feeling that drives your post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5"/>
          <p:cNvSpPr/>
          <p:nvPr/>
        </p:nvSpPr>
        <p:spPr>
          <a:xfrm>
            <a:off x="868680" y="441655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5"/>
          <p:cNvSpPr/>
          <p:nvPr/>
        </p:nvSpPr>
        <p:spPr>
          <a:xfrm>
            <a:off x="868680" y="441655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3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5"/>
          <p:cNvSpPr/>
          <p:nvPr/>
        </p:nvSpPr>
        <p:spPr>
          <a:xfrm>
            <a:off x="1371600" y="434340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Draft a social media post in your role's voice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5"/>
          <p:cNvSpPr/>
          <p:nvPr/>
        </p:nvSpPr>
        <p:spPr>
          <a:xfrm>
            <a:off x="868680" y="501091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5"/>
          <p:cNvSpPr/>
          <p:nvPr/>
        </p:nvSpPr>
        <p:spPr>
          <a:xfrm>
            <a:off x="868680" y="501091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4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1371600" y="493776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Draw or design the visual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5"/>
          <p:cNvSpPr/>
          <p:nvPr/>
        </p:nvSpPr>
        <p:spPr>
          <a:xfrm>
            <a:off x="868680" y="560527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5"/>
          <p:cNvSpPr/>
          <p:nvPr/>
        </p:nvSpPr>
        <p:spPr>
          <a:xfrm>
            <a:off x="868680" y="560527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5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/>
          <p:nvPr/>
        </p:nvSpPr>
        <p:spPr>
          <a:xfrm>
            <a:off x="1371600" y="553212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Submit to the class slideshow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/>
          <p:nvPr/>
        </p:nvSpPr>
        <p:spPr>
          <a:xfrm>
            <a:off x="6318504" y="2532888"/>
            <a:ext cx="5349240" cy="1828800"/>
          </a:xfrm>
          <a:prstGeom prst="roundRect">
            <a:avLst>
              <a:gd fmla="val 6000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5"/>
          <p:cNvSpPr/>
          <p:nvPr/>
        </p:nvSpPr>
        <p:spPr>
          <a:xfrm>
            <a:off x="6263640" y="2468880"/>
            <a:ext cx="5349240" cy="1828800"/>
          </a:xfrm>
          <a:prstGeom prst="roundRect">
            <a:avLst>
              <a:gd fmla="val 6000" name="adj"/>
            </a:avLst>
          </a:prstGeom>
          <a:solidFill>
            <a:srgbClr val="FFE000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5"/>
          <p:cNvSpPr/>
          <p:nvPr/>
        </p:nvSpPr>
        <p:spPr>
          <a:xfrm>
            <a:off x="6492240" y="2651760"/>
            <a:ext cx="4937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1A1A1A"/>
                </a:solidFill>
                <a:latin typeface="DM Mono"/>
                <a:ea typeface="DM Mono"/>
                <a:cs typeface="DM Mono"/>
                <a:sym typeface="DM Mono"/>
              </a:rPr>
              <a:t>📋 WHAT YOU NEED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5"/>
          <p:cNvSpPr/>
          <p:nvPr/>
        </p:nvSpPr>
        <p:spPr>
          <a:xfrm>
            <a:off x="6492240" y="3017520"/>
            <a:ext cx="493776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POV Sheet for your role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Drawing supplies OR design app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Class Google Slides link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5"/>
          <p:cNvSpPr/>
          <p:nvPr/>
        </p:nvSpPr>
        <p:spPr>
          <a:xfrm>
            <a:off x="6318504" y="4498848"/>
            <a:ext cx="5349240" cy="2148840"/>
          </a:xfrm>
          <a:prstGeom prst="roundRect">
            <a:avLst>
              <a:gd fmla="val 5106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5"/>
          <p:cNvSpPr/>
          <p:nvPr/>
        </p:nvSpPr>
        <p:spPr>
          <a:xfrm>
            <a:off x="6263640" y="4434840"/>
            <a:ext cx="5349240" cy="2148840"/>
          </a:xfrm>
          <a:prstGeom prst="roundRect">
            <a:avLst>
              <a:gd fmla="val 5106" name="adj"/>
            </a:avLst>
          </a:prstGeom>
          <a:solidFill>
            <a:srgbClr val="1B4332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5"/>
          <p:cNvSpPr/>
          <p:nvPr/>
        </p:nvSpPr>
        <p:spPr>
          <a:xfrm>
            <a:off x="6492240" y="4617720"/>
            <a:ext cx="4937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E000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FFE000"/>
                </a:solidFill>
                <a:latin typeface="DM Mono"/>
                <a:ea typeface="DM Mono"/>
                <a:cs typeface="DM Mono"/>
                <a:sym typeface="DM Mono"/>
              </a:rPr>
              <a:t>🎯 LEARNING TARGET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5"/>
          <p:cNvSpPr/>
          <p:nvPr/>
        </p:nvSpPr>
        <p:spPr>
          <a:xfrm>
            <a:off x="6492240" y="4983480"/>
            <a:ext cx="493776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redoka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I can identify how urbanization and spatial inequality create winners and losers among different groups.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C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6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B4332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6"/>
          <p:cNvSpPr/>
          <p:nvPr/>
        </p:nvSpPr>
        <p:spPr>
          <a:xfrm>
            <a:off x="0" y="502920"/>
            <a:ext cx="12191695" cy="36576"/>
          </a:xfrm>
          <a:prstGeom prst="rect">
            <a:avLst/>
          </a:prstGeom>
          <a:solidFill>
            <a:srgbClr val="1A1A1A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6">
            <a:hlinkClick r:id="rId3"/>
          </p:cNvPr>
          <p:cNvSpPr/>
          <p:nvPr/>
        </p:nvSpPr>
        <p:spPr>
          <a:xfrm>
            <a:off x="274320" y="91440"/>
            <a:ext cx="329184" cy="329184"/>
          </a:xfrm>
          <a:prstGeom prst="roundRect">
            <a:avLst>
              <a:gd fmla="val 13889" name="adj"/>
            </a:avLst>
          </a:prstGeom>
          <a:solidFill>
            <a:srgbClr val="9D4EDD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6"/>
          <p:cNvSpPr/>
          <p:nvPr/>
        </p:nvSpPr>
        <p:spPr>
          <a:xfrm>
            <a:off x="274320" y="91440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W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713232" y="64008"/>
            <a:ext cx="2743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Boomtown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713232" y="274320"/>
            <a:ext cx="2743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DM Mono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DM Mono"/>
                <a:ea typeface="DM Mono"/>
                <a:cs typeface="DM Mono"/>
                <a:sym typeface="DM Mono"/>
              </a:rPr>
              <a:t>STAKEHOLDER SIMULATION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548640" y="960120"/>
            <a:ext cx="109728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5600"/>
              <a:buFont typeface="Fredoka"/>
              <a:buNone/>
            </a:pPr>
            <a:r>
              <a:rPr b="0" i="0" lang="en-US" sz="56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Build your case.</a:t>
            </a:r>
            <a:endParaRPr b="0" i="0" sz="5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/>
          <p:nvPr/>
        </p:nvSpPr>
        <p:spPr>
          <a:xfrm>
            <a:off x="603504" y="2532888"/>
            <a:ext cx="5486400" cy="4114800"/>
          </a:xfrm>
          <a:prstGeom prst="roundRect">
            <a:avLst>
              <a:gd fmla="val 2667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6"/>
          <p:cNvSpPr/>
          <p:nvPr/>
        </p:nvSpPr>
        <p:spPr>
          <a:xfrm>
            <a:off x="548640" y="2468880"/>
            <a:ext cx="5486400" cy="4114800"/>
          </a:xfrm>
          <a:prstGeom prst="roundRect">
            <a:avLst>
              <a:gd fmla="val 2667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6"/>
          <p:cNvSpPr/>
          <p:nvPr/>
        </p:nvSpPr>
        <p:spPr>
          <a:xfrm>
            <a:off x="777240" y="2651760"/>
            <a:ext cx="5029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1B4332"/>
                </a:solidFill>
                <a:latin typeface="DM Mono"/>
                <a:ea typeface="DM Mono"/>
                <a:cs typeface="DM Mono"/>
                <a:sym typeface="DM Mono"/>
              </a:rPr>
              <a:t>🎯 WHAT WE DO TODAY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/>
          <p:nvPr/>
        </p:nvSpPr>
        <p:spPr>
          <a:xfrm>
            <a:off x="868680" y="322783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6"/>
          <p:cNvSpPr/>
          <p:nvPr/>
        </p:nvSpPr>
        <p:spPr>
          <a:xfrm>
            <a:off x="868680" y="322783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1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6"/>
          <p:cNvSpPr/>
          <p:nvPr/>
        </p:nvSpPr>
        <p:spPr>
          <a:xfrm>
            <a:off x="1371600" y="315468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Group up by stakeholder role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6"/>
          <p:cNvSpPr/>
          <p:nvPr/>
        </p:nvSpPr>
        <p:spPr>
          <a:xfrm>
            <a:off x="868680" y="382219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6"/>
          <p:cNvSpPr/>
          <p:nvPr/>
        </p:nvSpPr>
        <p:spPr>
          <a:xfrm>
            <a:off x="868680" y="382219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2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/>
          <p:nvPr/>
        </p:nvSpPr>
        <p:spPr>
          <a:xfrm>
            <a:off x="1371600" y="374904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Pick ONE main ordinance to fight for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/>
          <p:nvPr/>
        </p:nvSpPr>
        <p:spPr>
          <a:xfrm>
            <a:off x="868680" y="441655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6"/>
          <p:cNvSpPr/>
          <p:nvPr/>
        </p:nvSpPr>
        <p:spPr>
          <a:xfrm>
            <a:off x="868680" y="441655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3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/>
          <p:nvPr/>
        </p:nvSpPr>
        <p:spPr>
          <a:xfrm>
            <a:off x="1371600" y="434340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Build a 5-minute speech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/>
          <p:nvPr/>
        </p:nvSpPr>
        <p:spPr>
          <a:xfrm>
            <a:off x="868680" y="501091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6"/>
          <p:cNvSpPr/>
          <p:nvPr/>
        </p:nvSpPr>
        <p:spPr>
          <a:xfrm>
            <a:off x="868680" y="501091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4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/>
          <p:nvPr/>
        </p:nvSpPr>
        <p:spPr>
          <a:xfrm>
            <a:off x="1371600" y="493776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Predict what other groups will say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868680" y="560527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6"/>
          <p:cNvSpPr/>
          <p:nvPr/>
        </p:nvSpPr>
        <p:spPr>
          <a:xfrm>
            <a:off x="868680" y="560527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5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1371600" y="553212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Try the Boomtown Sandbox to test ideas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6318504" y="2532888"/>
            <a:ext cx="5349240" cy="1828800"/>
          </a:xfrm>
          <a:prstGeom prst="roundRect">
            <a:avLst>
              <a:gd fmla="val 6000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6"/>
          <p:cNvSpPr/>
          <p:nvPr/>
        </p:nvSpPr>
        <p:spPr>
          <a:xfrm>
            <a:off x="6263640" y="2468880"/>
            <a:ext cx="5349240" cy="1828800"/>
          </a:xfrm>
          <a:prstGeom prst="roundRect">
            <a:avLst>
              <a:gd fmla="val 6000" name="adj"/>
            </a:avLst>
          </a:prstGeom>
          <a:solidFill>
            <a:srgbClr val="FFE000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6"/>
          <p:cNvSpPr/>
          <p:nvPr/>
        </p:nvSpPr>
        <p:spPr>
          <a:xfrm>
            <a:off x="6492240" y="2651760"/>
            <a:ext cx="4937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1A1A1A"/>
                </a:solidFill>
                <a:latin typeface="DM Mono"/>
                <a:ea typeface="DM Mono"/>
                <a:cs typeface="DM Mono"/>
                <a:sym typeface="DM Mono"/>
              </a:rPr>
              <a:t>📋 WHAT YOU NEED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/>
          <p:nvPr/>
        </p:nvSpPr>
        <p:spPr>
          <a:xfrm>
            <a:off x="6492240" y="3017520"/>
            <a:ext cx="493776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Council Speech Sheet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Your group's notes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witsooth.com/boomtown sandbox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6318504" y="4498848"/>
            <a:ext cx="5349240" cy="2148840"/>
          </a:xfrm>
          <a:prstGeom prst="roundRect">
            <a:avLst>
              <a:gd fmla="val 5106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6"/>
          <p:cNvSpPr/>
          <p:nvPr/>
        </p:nvSpPr>
        <p:spPr>
          <a:xfrm>
            <a:off x="6263640" y="4434840"/>
            <a:ext cx="5349240" cy="2148840"/>
          </a:xfrm>
          <a:prstGeom prst="roundRect">
            <a:avLst>
              <a:gd fmla="val 5106" name="adj"/>
            </a:avLst>
          </a:prstGeom>
          <a:solidFill>
            <a:srgbClr val="1B4332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6"/>
          <p:cNvSpPr/>
          <p:nvPr/>
        </p:nvSpPr>
        <p:spPr>
          <a:xfrm>
            <a:off x="6492240" y="4617720"/>
            <a:ext cx="4937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E000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FFE000"/>
                </a:solidFill>
                <a:latin typeface="DM Mono"/>
                <a:ea typeface="DM Mono"/>
                <a:cs typeface="DM Mono"/>
                <a:sym typeface="DM Mono"/>
              </a:rPr>
              <a:t>🎯 LEARNING TARGET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6"/>
          <p:cNvSpPr/>
          <p:nvPr/>
        </p:nvSpPr>
        <p:spPr>
          <a:xfrm>
            <a:off x="6492240" y="4983480"/>
            <a:ext cx="4937760" cy="1554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I can analyze how a proposed government policy affects population growth, displacement, and stability across competing groups.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C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B4332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7"/>
          <p:cNvSpPr/>
          <p:nvPr/>
        </p:nvSpPr>
        <p:spPr>
          <a:xfrm>
            <a:off x="0" y="502920"/>
            <a:ext cx="12191695" cy="36576"/>
          </a:xfrm>
          <a:prstGeom prst="rect">
            <a:avLst/>
          </a:prstGeom>
          <a:solidFill>
            <a:srgbClr val="1A1A1A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7">
            <a:hlinkClick r:id="rId3"/>
          </p:cNvPr>
          <p:cNvSpPr/>
          <p:nvPr/>
        </p:nvSpPr>
        <p:spPr>
          <a:xfrm>
            <a:off x="274320" y="91440"/>
            <a:ext cx="329184" cy="329184"/>
          </a:xfrm>
          <a:prstGeom prst="roundRect">
            <a:avLst>
              <a:gd fmla="val 13889" name="adj"/>
            </a:avLst>
          </a:prstGeom>
          <a:solidFill>
            <a:srgbClr val="9D4EDD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7"/>
          <p:cNvSpPr/>
          <p:nvPr/>
        </p:nvSpPr>
        <p:spPr>
          <a:xfrm>
            <a:off x="274320" y="91440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W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7"/>
          <p:cNvSpPr/>
          <p:nvPr/>
        </p:nvSpPr>
        <p:spPr>
          <a:xfrm>
            <a:off x="713232" y="64008"/>
            <a:ext cx="2743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Boomtown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7"/>
          <p:cNvSpPr/>
          <p:nvPr/>
        </p:nvSpPr>
        <p:spPr>
          <a:xfrm>
            <a:off x="713232" y="274320"/>
            <a:ext cx="2743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DM Mono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DM Mono"/>
                <a:ea typeface="DM Mono"/>
                <a:cs typeface="DM Mono"/>
                <a:sym typeface="DM Mono"/>
              </a:rPr>
              <a:t>STAKEHOLDER SIMULATION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548640" y="960120"/>
            <a:ext cx="109728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5600"/>
              <a:buFont typeface="Fredoka"/>
              <a:buNone/>
            </a:pPr>
            <a:r>
              <a:rPr b="0" i="0" lang="en-US" sz="56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Decision day.</a:t>
            </a:r>
            <a:endParaRPr b="0" i="0" sz="5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7"/>
          <p:cNvSpPr/>
          <p:nvPr/>
        </p:nvSpPr>
        <p:spPr>
          <a:xfrm>
            <a:off x="548640" y="205740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500"/>
              <a:buFont typeface="DM Sans"/>
              <a:buNone/>
            </a:pPr>
            <a:r>
              <a:rPr b="0" i="1" lang="en-US" sz="15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The council meets. The vote happens. The reflection begins.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/>
          <p:nvPr/>
        </p:nvSpPr>
        <p:spPr>
          <a:xfrm>
            <a:off x="603504" y="2670048"/>
            <a:ext cx="5486400" cy="4023360"/>
          </a:xfrm>
          <a:prstGeom prst="roundRect">
            <a:avLst>
              <a:gd fmla="val 2727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7"/>
          <p:cNvSpPr/>
          <p:nvPr/>
        </p:nvSpPr>
        <p:spPr>
          <a:xfrm>
            <a:off x="548640" y="2606040"/>
            <a:ext cx="5486400" cy="4023360"/>
          </a:xfrm>
          <a:prstGeom prst="roundRect">
            <a:avLst>
              <a:gd fmla="val 2727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7"/>
          <p:cNvSpPr/>
          <p:nvPr/>
        </p:nvSpPr>
        <p:spPr>
          <a:xfrm>
            <a:off x="777240" y="2788920"/>
            <a:ext cx="5029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1B4332"/>
                </a:solidFill>
                <a:latin typeface="DM Mono"/>
                <a:ea typeface="DM Mono"/>
                <a:cs typeface="DM Mono"/>
                <a:sym typeface="DM Mono"/>
              </a:rPr>
              <a:t>🎯 WHAT WE DO TODAY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868680" y="336499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7"/>
          <p:cNvSpPr/>
          <p:nvPr/>
        </p:nvSpPr>
        <p:spPr>
          <a:xfrm>
            <a:off x="868680" y="336499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1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7"/>
          <p:cNvSpPr/>
          <p:nvPr/>
        </p:nvSpPr>
        <p:spPr>
          <a:xfrm>
            <a:off x="1371600" y="329184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Mayor opens the council meeting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868680" y="395935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7"/>
          <p:cNvSpPr/>
          <p:nvPr/>
        </p:nvSpPr>
        <p:spPr>
          <a:xfrm>
            <a:off x="868680" y="395935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2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7"/>
          <p:cNvSpPr/>
          <p:nvPr/>
        </p:nvSpPr>
        <p:spPr>
          <a:xfrm>
            <a:off x="1371600" y="388620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Each group gives a 5-min speech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7"/>
          <p:cNvSpPr/>
          <p:nvPr/>
        </p:nvSpPr>
        <p:spPr>
          <a:xfrm>
            <a:off x="868680" y="455371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7"/>
          <p:cNvSpPr/>
          <p:nvPr/>
        </p:nvSpPr>
        <p:spPr>
          <a:xfrm>
            <a:off x="868680" y="455371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3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7"/>
          <p:cNvSpPr/>
          <p:nvPr/>
        </p:nvSpPr>
        <p:spPr>
          <a:xfrm>
            <a:off x="1371600" y="448056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Council asks questions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7"/>
          <p:cNvSpPr/>
          <p:nvPr/>
        </p:nvSpPr>
        <p:spPr>
          <a:xfrm>
            <a:off x="868680" y="514807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7"/>
          <p:cNvSpPr/>
          <p:nvPr/>
        </p:nvSpPr>
        <p:spPr>
          <a:xfrm>
            <a:off x="868680" y="514807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4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/>
        </p:nvSpPr>
        <p:spPr>
          <a:xfrm>
            <a:off x="1371600" y="507492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Council votes on ordinances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868680" y="5742432"/>
            <a:ext cx="365760" cy="365760"/>
          </a:xfrm>
          <a:prstGeom prst="ellipse">
            <a:avLst/>
          </a:prstGeom>
          <a:solidFill>
            <a:srgbClr val="1B4332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7"/>
          <p:cNvSpPr/>
          <p:nvPr/>
        </p:nvSpPr>
        <p:spPr>
          <a:xfrm>
            <a:off x="868680" y="574243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5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>
            <a:off x="1371600" y="5669280"/>
            <a:ext cx="4480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Complete the Capstone Reflection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>
            <a:off x="6318504" y="2670048"/>
            <a:ext cx="5349240" cy="1828800"/>
          </a:xfrm>
          <a:prstGeom prst="roundRect">
            <a:avLst>
              <a:gd fmla="val 6000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7"/>
          <p:cNvSpPr/>
          <p:nvPr/>
        </p:nvSpPr>
        <p:spPr>
          <a:xfrm>
            <a:off x="6263640" y="2606040"/>
            <a:ext cx="5349240" cy="1828800"/>
          </a:xfrm>
          <a:prstGeom prst="roundRect">
            <a:avLst>
              <a:gd fmla="val 6000" name="adj"/>
            </a:avLst>
          </a:prstGeom>
          <a:solidFill>
            <a:srgbClr val="FFE000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7"/>
          <p:cNvSpPr/>
          <p:nvPr/>
        </p:nvSpPr>
        <p:spPr>
          <a:xfrm>
            <a:off x="6492240" y="2788920"/>
            <a:ext cx="4937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1A1A1A"/>
                </a:solidFill>
                <a:latin typeface="DM Mono"/>
                <a:ea typeface="DM Mono"/>
                <a:cs typeface="DM Mono"/>
                <a:sym typeface="DM Mono"/>
              </a:rPr>
              <a:t>📋 WHAT YOU NEED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"/>
          <p:cNvSpPr/>
          <p:nvPr/>
        </p:nvSpPr>
        <p:spPr>
          <a:xfrm>
            <a:off x="6492240" y="3154680"/>
            <a:ext cx="493776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Your speech notes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Capstone Reflection sheet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DM Sans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DM Sans"/>
                <a:ea typeface="DM Sans"/>
                <a:cs typeface="DM Sans"/>
                <a:sym typeface="DM Sans"/>
              </a:rPr>
              <a:t>• Your honest opinion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"/>
          <p:cNvSpPr/>
          <p:nvPr/>
        </p:nvSpPr>
        <p:spPr>
          <a:xfrm>
            <a:off x="6318504" y="4636008"/>
            <a:ext cx="5349240" cy="2057400"/>
          </a:xfrm>
          <a:prstGeom prst="roundRect">
            <a:avLst>
              <a:gd fmla="val 5333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7"/>
          <p:cNvSpPr/>
          <p:nvPr/>
        </p:nvSpPr>
        <p:spPr>
          <a:xfrm>
            <a:off x="6263640" y="4572000"/>
            <a:ext cx="5349240" cy="2057400"/>
          </a:xfrm>
          <a:prstGeom prst="roundRect">
            <a:avLst>
              <a:gd fmla="val 5333" name="adj"/>
            </a:avLst>
          </a:prstGeom>
          <a:solidFill>
            <a:srgbClr val="1B4332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7"/>
          <p:cNvSpPr/>
          <p:nvPr/>
        </p:nvSpPr>
        <p:spPr>
          <a:xfrm>
            <a:off x="6492240" y="4754880"/>
            <a:ext cx="4937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E000"/>
              </a:buClr>
              <a:buSzPts val="1100"/>
              <a:buFont typeface="DM Mono"/>
              <a:buNone/>
            </a:pPr>
            <a:r>
              <a:rPr b="1" i="0" lang="en-US" sz="1100" u="none" cap="none" strike="noStrike">
                <a:solidFill>
                  <a:srgbClr val="FFE000"/>
                </a:solidFill>
                <a:latin typeface="DM Mono"/>
                <a:ea typeface="DM Mono"/>
                <a:cs typeface="DM Mono"/>
                <a:sym typeface="DM Mono"/>
              </a:rPr>
              <a:t>🎯 LEARNING TARGET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"/>
          <p:cNvSpPr/>
          <p:nvPr/>
        </p:nvSpPr>
        <p:spPr>
          <a:xfrm>
            <a:off x="6492240" y="5120640"/>
            <a:ext cx="493776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Fredoka"/>
              <a:buNone/>
            </a:pPr>
            <a:r>
              <a:rPr b="0" i="0" lang="en-US" sz="17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I can evaluate and defend a policy proposal that balances economic, social, and spatial trade-offs.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EC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B4332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8"/>
          <p:cNvSpPr/>
          <p:nvPr/>
        </p:nvSpPr>
        <p:spPr>
          <a:xfrm>
            <a:off x="0" y="502920"/>
            <a:ext cx="12191695" cy="36576"/>
          </a:xfrm>
          <a:prstGeom prst="rect">
            <a:avLst/>
          </a:prstGeom>
          <a:solidFill>
            <a:srgbClr val="1A1A1A"/>
          </a:solidFill>
          <a:ln cap="flat" cmpd="sng" w="127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8">
            <a:hlinkClick r:id="rId3"/>
          </p:cNvPr>
          <p:cNvSpPr/>
          <p:nvPr/>
        </p:nvSpPr>
        <p:spPr>
          <a:xfrm>
            <a:off x="274320" y="91440"/>
            <a:ext cx="329184" cy="329184"/>
          </a:xfrm>
          <a:prstGeom prst="roundRect">
            <a:avLst>
              <a:gd fmla="val 13889" name="adj"/>
            </a:avLst>
          </a:prstGeom>
          <a:solidFill>
            <a:srgbClr val="9D4EDD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8"/>
          <p:cNvSpPr/>
          <p:nvPr/>
        </p:nvSpPr>
        <p:spPr>
          <a:xfrm>
            <a:off x="274320" y="91440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redoka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W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8"/>
          <p:cNvSpPr/>
          <p:nvPr/>
        </p:nvSpPr>
        <p:spPr>
          <a:xfrm>
            <a:off x="713232" y="64008"/>
            <a:ext cx="2743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redoka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Boomtown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8"/>
          <p:cNvSpPr/>
          <p:nvPr/>
        </p:nvSpPr>
        <p:spPr>
          <a:xfrm>
            <a:off x="713232" y="274320"/>
            <a:ext cx="27432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DM Mono"/>
              <a:buNone/>
            </a:pPr>
            <a:r>
              <a:rPr b="1" i="0" lang="en-US" sz="700" u="none" cap="none" strike="noStrike">
                <a:solidFill>
                  <a:srgbClr val="FFFFFF"/>
                </a:solidFill>
                <a:latin typeface="DM Mono"/>
                <a:ea typeface="DM Mono"/>
                <a:cs typeface="DM Mono"/>
                <a:sym typeface="DM Mono"/>
              </a:rPr>
              <a:t>STAKEHOLDER SIMULATION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8"/>
          <p:cNvSpPr/>
          <p:nvPr/>
        </p:nvSpPr>
        <p:spPr>
          <a:xfrm>
            <a:off x="10515600" y="118872"/>
            <a:ext cx="1371600" cy="292608"/>
          </a:xfrm>
          <a:prstGeom prst="roundRect">
            <a:avLst>
              <a:gd fmla="val 15625" name="adj"/>
            </a:avLst>
          </a:prstGeom>
          <a:solidFill>
            <a:srgbClr val="FFE000"/>
          </a:solidFill>
          <a:ln cap="flat" cmpd="sng" w="190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8"/>
          <p:cNvSpPr/>
          <p:nvPr/>
        </p:nvSpPr>
        <p:spPr>
          <a:xfrm>
            <a:off x="10515600" y="118872"/>
            <a:ext cx="1371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100"/>
              <a:buFont typeface="Fredoka"/>
              <a:buNone/>
            </a:pPr>
            <a:r>
              <a:rPr b="0" i="0" lang="en-US" sz="1100" u="none" cap="none" strike="noStrike">
                <a:solidFill>
                  <a:srgbClr val="1A1A1A"/>
                </a:solidFill>
                <a:latin typeface="Fredoka"/>
                <a:ea typeface="Fredoka"/>
                <a:cs typeface="Fredoka"/>
                <a:sym typeface="Fredoka"/>
              </a:rPr>
              <a:t>THE BIG IDEAS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8"/>
          <p:cNvSpPr/>
          <p:nvPr/>
        </p:nvSpPr>
        <p:spPr>
          <a:xfrm>
            <a:off x="548640" y="868680"/>
            <a:ext cx="2011680" cy="320040"/>
          </a:xfrm>
          <a:prstGeom prst="roundRect">
            <a:avLst>
              <a:gd fmla="val 14286" name="adj"/>
            </a:avLst>
          </a:prstGeom>
          <a:solidFill>
            <a:srgbClr val="52B788"/>
          </a:solidFill>
          <a:ln cap="flat" cmpd="sng" w="254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8"/>
          <p:cNvSpPr/>
          <p:nvPr/>
        </p:nvSpPr>
        <p:spPr>
          <a:xfrm>
            <a:off x="548640" y="868680"/>
            <a:ext cx="2011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DM Mono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DM Mono"/>
                <a:ea typeface="DM Mono"/>
                <a:cs typeface="DM Mono"/>
                <a:sym typeface="DM Mono"/>
              </a:rPr>
              <a:t>★ WHY THIS MATTERS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8"/>
          <p:cNvSpPr/>
          <p:nvPr/>
        </p:nvSpPr>
        <p:spPr>
          <a:xfrm>
            <a:off x="548640" y="12801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4000"/>
              <a:buFont typeface="Fredoka"/>
              <a:buNone/>
            </a:pPr>
            <a:r>
              <a:rPr b="0" i="0" lang="en-US" sz="40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You're learning real city skills.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8"/>
          <p:cNvSpPr/>
          <p:nvPr/>
        </p:nvSpPr>
        <p:spPr>
          <a:xfrm>
            <a:off x="603504" y="2532888"/>
            <a:ext cx="2697480" cy="3200400"/>
          </a:xfrm>
          <a:prstGeom prst="roundRect">
            <a:avLst>
              <a:gd fmla="val 4068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8"/>
          <p:cNvSpPr/>
          <p:nvPr/>
        </p:nvSpPr>
        <p:spPr>
          <a:xfrm>
            <a:off x="548640" y="2468880"/>
            <a:ext cx="2697480" cy="3200400"/>
          </a:xfrm>
          <a:prstGeom prst="roundRect">
            <a:avLst>
              <a:gd fmla="val 4068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8"/>
          <p:cNvSpPr/>
          <p:nvPr/>
        </p:nvSpPr>
        <p:spPr>
          <a:xfrm>
            <a:off x="777240" y="2697480"/>
            <a:ext cx="777240" cy="777240"/>
          </a:xfrm>
          <a:prstGeom prst="roundRect">
            <a:avLst>
              <a:gd fmla="val 14118" name="adj"/>
            </a:avLst>
          </a:prstGeom>
          <a:solidFill>
            <a:srgbClr val="52B788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8"/>
          <p:cNvSpPr/>
          <p:nvPr/>
        </p:nvSpPr>
        <p:spPr>
          <a:xfrm>
            <a:off x="777240" y="2697480"/>
            <a:ext cx="777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Fredoka"/>
              <a:buNone/>
            </a:pPr>
            <a:r>
              <a:rPr b="0" i="0" lang="en-US" sz="38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1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8"/>
          <p:cNvSpPr/>
          <p:nvPr/>
        </p:nvSpPr>
        <p:spPr>
          <a:xfrm>
            <a:off x="777240" y="3611880"/>
            <a:ext cx="2240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900"/>
              <a:buFont typeface="Fredoka"/>
              <a:buNone/>
            </a:pPr>
            <a:r>
              <a:rPr b="0" i="0" lang="en-US" sz="19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Push &amp; Pull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8"/>
          <p:cNvSpPr/>
          <p:nvPr/>
        </p:nvSpPr>
        <p:spPr>
          <a:xfrm>
            <a:off x="777240" y="4297680"/>
            <a:ext cx="224028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300"/>
              <a:buFont typeface="DM Sans"/>
              <a:buNone/>
            </a:pPr>
            <a:r>
              <a:rPr b="0" i="0" lang="en-US" sz="13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Apply why people move in or out of communities.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3465576" y="2532888"/>
            <a:ext cx="2697480" cy="3200400"/>
          </a:xfrm>
          <a:prstGeom prst="roundRect">
            <a:avLst>
              <a:gd fmla="val 4068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8"/>
          <p:cNvSpPr/>
          <p:nvPr/>
        </p:nvSpPr>
        <p:spPr>
          <a:xfrm>
            <a:off x="3410712" y="2468880"/>
            <a:ext cx="2697480" cy="3200400"/>
          </a:xfrm>
          <a:prstGeom prst="roundRect">
            <a:avLst>
              <a:gd fmla="val 4068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8"/>
          <p:cNvSpPr/>
          <p:nvPr/>
        </p:nvSpPr>
        <p:spPr>
          <a:xfrm>
            <a:off x="3639312" y="2697480"/>
            <a:ext cx="777240" cy="777240"/>
          </a:xfrm>
          <a:prstGeom prst="roundRect">
            <a:avLst>
              <a:gd fmla="val 14118" name="adj"/>
            </a:avLst>
          </a:prstGeom>
          <a:solidFill>
            <a:srgbClr val="FFE000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8"/>
          <p:cNvSpPr/>
          <p:nvPr/>
        </p:nvSpPr>
        <p:spPr>
          <a:xfrm>
            <a:off x="3639312" y="2697480"/>
            <a:ext cx="777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Fredoka"/>
              <a:buNone/>
            </a:pPr>
            <a:r>
              <a:rPr b="0" i="0" lang="en-US" sz="38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2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8"/>
          <p:cNvSpPr/>
          <p:nvPr/>
        </p:nvSpPr>
        <p:spPr>
          <a:xfrm>
            <a:off x="3639312" y="3611880"/>
            <a:ext cx="2240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900"/>
              <a:buFont typeface="Fredoka"/>
              <a:buNone/>
            </a:pPr>
            <a:r>
              <a:rPr b="0" i="0" lang="en-US" sz="19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Spatial Inequality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8"/>
          <p:cNvSpPr/>
          <p:nvPr/>
        </p:nvSpPr>
        <p:spPr>
          <a:xfrm>
            <a:off x="3639312" y="4297680"/>
            <a:ext cx="224028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300"/>
              <a:buFont typeface="DM Sans"/>
              <a:buNone/>
            </a:pPr>
            <a:r>
              <a:rPr b="0" i="0" lang="en-US" sz="13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Identify how change creates winners and losers.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8"/>
          <p:cNvSpPr/>
          <p:nvPr/>
        </p:nvSpPr>
        <p:spPr>
          <a:xfrm>
            <a:off x="6327648" y="2532888"/>
            <a:ext cx="2697480" cy="3200400"/>
          </a:xfrm>
          <a:prstGeom prst="roundRect">
            <a:avLst>
              <a:gd fmla="val 4068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8"/>
          <p:cNvSpPr/>
          <p:nvPr/>
        </p:nvSpPr>
        <p:spPr>
          <a:xfrm>
            <a:off x="6272784" y="2468880"/>
            <a:ext cx="2697480" cy="3200400"/>
          </a:xfrm>
          <a:prstGeom prst="roundRect">
            <a:avLst>
              <a:gd fmla="val 4068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8"/>
          <p:cNvSpPr/>
          <p:nvPr/>
        </p:nvSpPr>
        <p:spPr>
          <a:xfrm>
            <a:off x="6501384" y="2697480"/>
            <a:ext cx="777240" cy="777240"/>
          </a:xfrm>
          <a:prstGeom prst="roundRect">
            <a:avLst>
              <a:gd fmla="val 14118" name="adj"/>
            </a:avLst>
          </a:prstGeom>
          <a:solidFill>
            <a:srgbClr val="E07010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8"/>
          <p:cNvSpPr/>
          <p:nvPr/>
        </p:nvSpPr>
        <p:spPr>
          <a:xfrm>
            <a:off x="6501384" y="2697480"/>
            <a:ext cx="777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Fredoka"/>
              <a:buNone/>
            </a:pPr>
            <a:r>
              <a:rPr b="0" i="0" lang="en-US" sz="38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3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8"/>
          <p:cNvSpPr/>
          <p:nvPr/>
        </p:nvSpPr>
        <p:spPr>
          <a:xfrm>
            <a:off x="6501384" y="3611880"/>
            <a:ext cx="2240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900"/>
              <a:buFont typeface="Fredoka"/>
              <a:buNone/>
            </a:pPr>
            <a:r>
              <a:rPr b="0" i="0" lang="en-US" sz="19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Policy Analysis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8"/>
          <p:cNvSpPr/>
          <p:nvPr/>
        </p:nvSpPr>
        <p:spPr>
          <a:xfrm>
            <a:off x="6501384" y="4297680"/>
            <a:ext cx="224028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300"/>
              <a:buFont typeface="DM Sans"/>
              <a:buNone/>
            </a:pPr>
            <a:r>
              <a:rPr b="0" i="0" lang="en-US" sz="13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Analyze how laws affect different groups.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8"/>
          <p:cNvSpPr/>
          <p:nvPr/>
        </p:nvSpPr>
        <p:spPr>
          <a:xfrm>
            <a:off x="9189720" y="2532888"/>
            <a:ext cx="2697480" cy="3200400"/>
          </a:xfrm>
          <a:prstGeom prst="roundRect">
            <a:avLst>
              <a:gd fmla="val 4068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8"/>
          <p:cNvSpPr/>
          <p:nvPr/>
        </p:nvSpPr>
        <p:spPr>
          <a:xfrm>
            <a:off x="9134856" y="2468880"/>
            <a:ext cx="2697480" cy="3200400"/>
          </a:xfrm>
          <a:prstGeom prst="roundRect">
            <a:avLst>
              <a:gd fmla="val 4068" name="adj"/>
            </a:avLst>
          </a:prstGeom>
          <a:solidFill>
            <a:srgbClr val="FFFEFA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8"/>
          <p:cNvSpPr/>
          <p:nvPr/>
        </p:nvSpPr>
        <p:spPr>
          <a:xfrm>
            <a:off x="9363456" y="2697480"/>
            <a:ext cx="777240" cy="777240"/>
          </a:xfrm>
          <a:prstGeom prst="roundRect">
            <a:avLst>
              <a:gd fmla="val 14118" name="adj"/>
            </a:avLst>
          </a:prstGeom>
          <a:solidFill>
            <a:srgbClr val="9D4EDD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8"/>
          <p:cNvSpPr/>
          <p:nvPr/>
        </p:nvSpPr>
        <p:spPr>
          <a:xfrm>
            <a:off x="9363456" y="2697480"/>
            <a:ext cx="777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Fredoka"/>
              <a:buNone/>
            </a:pPr>
            <a:r>
              <a:rPr b="0" i="0" lang="en-US" sz="3800" u="none" cap="none" strike="noStrike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4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8"/>
          <p:cNvSpPr/>
          <p:nvPr/>
        </p:nvSpPr>
        <p:spPr>
          <a:xfrm>
            <a:off x="9363456" y="3611880"/>
            <a:ext cx="22402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4332"/>
              </a:buClr>
              <a:buSzPts val="1900"/>
              <a:buFont typeface="Fredoka"/>
              <a:buNone/>
            </a:pPr>
            <a:r>
              <a:rPr b="0" i="0" lang="en-US" sz="1900" u="none" cap="none" strike="noStrike">
                <a:solidFill>
                  <a:srgbClr val="1B4332"/>
                </a:solidFill>
                <a:latin typeface="Fredoka"/>
                <a:ea typeface="Fredoka"/>
                <a:cs typeface="Fredoka"/>
                <a:sym typeface="Fredoka"/>
              </a:rPr>
              <a:t>Civic Decisions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8"/>
          <p:cNvSpPr/>
          <p:nvPr/>
        </p:nvSpPr>
        <p:spPr>
          <a:xfrm>
            <a:off x="9363456" y="4297680"/>
            <a:ext cx="224028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D35"/>
              </a:buClr>
              <a:buSzPts val="1300"/>
              <a:buFont typeface="DM Sans"/>
              <a:buNone/>
            </a:pPr>
            <a:r>
              <a:rPr b="0" i="0" lang="en-US" sz="1300" u="none" cap="none" strike="noStrike">
                <a:solidFill>
                  <a:srgbClr val="3D3D35"/>
                </a:solidFill>
                <a:latin typeface="DM Sans"/>
                <a:ea typeface="DM Sans"/>
                <a:cs typeface="DM Sans"/>
                <a:sym typeface="DM Sans"/>
              </a:rPr>
              <a:t>Evaluate and defend a real policy proposal.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8"/>
          <p:cNvSpPr/>
          <p:nvPr/>
        </p:nvSpPr>
        <p:spPr>
          <a:xfrm>
            <a:off x="603504" y="5961888"/>
            <a:ext cx="11091672" cy="777240"/>
          </a:xfrm>
          <a:prstGeom prst="roundRect">
            <a:avLst>
              <a:gd fmla="val 14118" name="adj"/>
            </a:avLst>
          </a:prstGeom>
          <a:solidFill>
            <a:srgbClr val="1A1A1A"/>
          </a:solidFill>
          <a:ln cap="flat" cmpd="sng" w="1270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8"/>
          <p:cNvSpPr/>
          <p:nvPr/>
        </p:nvSpPr>
        <p:spPr>
          <a:xfrm>
            <a:off x="548640" y="5897880"/>
            <a:ext cx="11091672" cy="777240"/>
          </a:xfrm>
          <a:prstGeom prst="roundRect">
            <a:avLst>
              <a:gd fmla="val 14118" name="adj"/>
            </a:avLst>
          </a:prstGeom>
          <a:solidFill>
            <a:srgbClr val="1B4332"/>
          </a:solidFill>
          <a:ln cap="flat" cmpd="sng" w="31750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8"/>
          <p:cNvSpPr/>
          <p:nvPr/>
        </p:nvSpPr>
        <p:spPr>
          <a:xfrm>
            <a:off x="548640" y="5897880"/>
            <a:ext cx="11091672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E000"/>
              </a:buClr>
              <a:buSzPts val="2400"/>
              <a:buFont typeface="Fredoka"/>
              <a:buNone/>
            </a:pPr>
            <a:r>
              <a:rPr b="0" i="0" lang="en-US" sz="2400" u="none" cap="none" strike="noStrike">
                <a:solidFill>
                  <a:srgbClr val="FFE000"/>
                </a:solidFill>
                <a:latin typeface="Fredoka"/>
                <a:ea typeface="Fredoka"/>
                <a:cs typeface="Fredoka"/>
                <a:sym typeface="Fredoka"/>
              </a:rPr>
              <a:t>Boomtown is fake. The skills are real. 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2026-05-09T01:07:15Z</dcterms:created>
  <dc:creator>witsooth</dc:creator>
</cp:coreProperties>
</file>